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7" r:id="rId3"/>
    <p:sldId id="274" r:id="rId4"/>
    <p:sldId id="275" r:id="rId5"/>
    <p:sldId id="26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2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134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6995" y="209159"/>
            <a:ext cx="5810792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</a:rPr>
              <a:t>Apache Hive Interview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3536" y="3256342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</a:rPr>
              <a:t>Bucket Join in Hive</a:t>
            </a:r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 result for hive">
            <a:extLst>
              <a:ext uri="{FF2B5EF4-FFF2-40B4-BE49-F238E27FC236}">
                <a16:creationId xmlns:a16="http://schemas.microsoft.com/office/drawing/2014/main" id="{423E7BF3-1D58-4CAA-B237-15A6E4CD0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82" y="925947"/>
            <a:ext cx="4047843" cy="363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D23320-73BC-4F89-BA4E-49806CED53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0" y="5354320"/>
            <a:ext cx="1920240" cy="14732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1173644-7BDD-44E5-9C64-BECD6D9E82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06"/>
    </mc:Choice>
    <mc:Fallback>
      <p:transition spd="slow" advTm="19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Bucket Join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lnSpcReduction="10000"/>
          </a:bodyPr>
          <a:lstStyle/>
          <a:p>
            <a:pPr lvl="1"/>
            <a:r>
              <a:rPr lang="en-US" dirty="0"/>
              <a:t>Hive Bucket Map Join feature, which could be used when all the tables are large and all the tables used in the join are bucketed on the join columns.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Also one table should have buckets in multiples of the number of buckets in another table, it means that if one table has 2 buckets then the other table must have either 2 buckets or a multiple of 2 buckets (2, 4, 6, and so on).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the preceding condition is satisfied then the joining can be done on the mapper side only.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Also all the processing would happen at the Mapper side only, there would not be any reducers stage.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it implies that only the required buckets are fetched on the mapper side and not the complete table. 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42B4A8C-0A59-4F5C-9B29-5CDEADBFFC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38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127"/>
    </mc:Choice>
    <mc:Fallback>
      <p:transition spd="slow" advTm="165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44911C6-5F95-4CFC-9F02-E2D28CF6AAC2}"/>
              </a:ext>
            </a:extLst>
          </p:cNvPr>
          <p:cNvSpPr/>
          <p:nvPr/>
        </p:nvSpPr>
        <p:spPr>
          <a:xfrm>
            <a:off x="587829" y="2449286"/>
            <a:ext cx="2209800" cy="4027714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1A9B066-8E4D-48D0-83BD-7FFD8B76F66F}"/>
              </a:ext>
            </a:extLst>
          </p:cNvPr>
          <p:cNvSpPr/>
          <p:nvPr/>
        </p:nvSpPr>
        <p:spPr>
          <a:xfrm>
            <a:off x="816427" y="2634345"/>
            <a:ext cx="1741715" cy="7946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Mapper 1</a:t>
            </a:r>
          </a:p>
          <a:p>
            <a:pPr algn="ctr"/>
            <a:r>
              <a:rPr lang="en-US" dirty="0"/>
              <a:t>Bucket b1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3E5DBE-55B9-4622-9BE2-1B6C50666E23}"/>
              </a:ext>
            </a:extLst>
          </p:cNvPr>
          <p:cNvSpPr txBox="1"/>
          <p:nvPr/>
        </p:nvSpPr>
        <p:spPr>
          <a:xfrm>
            <a:off x="87086" y="0"/>
            <a:ext cx="57476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Select /*+MAPJOIN(</a:t>
            </a:r>
            <a:r>
              <a:rPr lang="en-US" sz="2000" b="1" dirty="0" err="1"/>
              <a:t>a,c</a:t>
            </a:r>
            <a:r>
              <a:rPr lang="en-US" sz="2000" b="1" dirty="0"/>
              <a:t>)*/a.*,b.*,c.* </a:t>
            </a:r>
          </a:p>
          <a:p>
            <a:r>
              <a:rPr lang="en-US" sz="2000" b="1" dirty="0"/>
              <a:t>a join b on a.id = b.id </a:t>
            </a:r>
          </a:p>
          <a:p>
            <a:r>
              <a:rPr lang="en-US" sz="2000" b="1" dirty="0"/>
              <a:t>join c on a.id=c.id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4C829B-7277-471B-AAB1-A2940BDF7980}"/>
              </a:ext>
            </a:extLst>
          </p:cNvPr>
          <p:cNvSpPr txBox="1"/>
          <p:nvPr/>
        </p:nvSpPr>
        <p:spPr>
          <a:xfrm>
            <a:off x="7968343" y="0"/>
            <a:ext cx="41365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Table a, b and c are all bucketized by “id”</a:t>
            </a:r>
          </a:p>
          <a:p>
            <a:r>
              <a:rPr lang="en-US" sz="2000" b="1" dirty="0"/>
              <a:t>a has 2 bucket, b has 2 bucket, c has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8DBBA7-347A-4C4F-AC84-E0AC6928BC53}"/>
              </a:ext>
            </a:extLst>
          </p:cNvPr>
          <p:cNvSpPr txBox="1"/>
          <p:nvPr/>
        </p:nvSpPr>
        <p:spPr>
          <a:xfrm>
            <a:off x="816427" y="1513981"/>
            <a:ext cx="1251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FFFF"/>
                </a:highlight>
              </a:rPr>
              <a:t>Table 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5D5F98-F2AB-4D55-9DD0-9406E306662F}"/>
              </a:ext>
            </a:extLst>
          </p:cNvPr>
          <p:cNvSpPr txBox="1"/>
          <p:nvPr/>
        </p:nvSpPr>
        <p:spPr>
          <a:xfrm>
            <a:off x="5226050" y="1497828"/>
            <a:ext cx="1217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highlight>
                  <a:srgbClr val="00FFFF"/>
                </a:highlight>
              </a:defRPr>
            </a:lvl1pPr>
          </a:lstStyle>
          <a:p>
            <a:r>
              <a:rPr lang="en-US" dirty="0"/>
              <a:t>Table 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51E6CA-C39B-4301-B1DD-C3C7DB08457A}"/>
              </a:ext>
            </a:extLst>
          </p:cNvPr>
          <p:cNvSpPr txBox="1"/>
          <p:nvPr/>
        </p:nvSpPr>
        <p:spPr>
          <a:xfrm>
            <a:off x="8557077" y="1498005"/>
            <a:ext cx="1217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highlight>
                  <a:srgbClr val="00FFFF"/>
                </a:highlight>
              </a:defRPr>
            </a:lvl1pPr>
          </a:lstStyle>
          <a:p>
            <a:r>
              <a:rPr lang="en-US" dirty="0"/>
              <a:t>Table c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A1DBA2E-4C3E-4C17-8B94-D30393D02C76}"/>
              </a:ext>
            </a:extLst>
          </p:cNvPr>
          <p:cNvSpPr/>
          <p:nvPr/>
        </p:nvSpPr>
        <p:spPr>
          <a:xfrm>
            <a:off x="805542" y="4065815"/>
            <a:ext cx="1741715" cy="7946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Mapper 2</a:t>
            </a:r>
          </a:p>
          <a:p>
            <a:pPr algn="ctr"/>
            <a:r>
              <a:rPr lang="en-US" dirty="0"/>
              <a:t>Bucket b1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7937B4F-3CDB-44FF-B157-6DB7937E430C}"/>
              </a:ext>
            </a:extLst>
          </p:cNvPr>
          <p:cNvSpPr/>
          <p:nvPr/>
        </p:nvSpPr>
        <p:spPr>
          <a:xfrm>
            <a:off x="816427" y="5471890"/>
            <a:ext cx="1741715" cy="7946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Mapper 3</a:t>
            </a:r>
          </a:p>
          <a:p>
            <a:pPr algn="ctr"/>
            <a:r>
              <a:rPr lang="en-US" dirty="0"/>
              <a:t>Bucket b1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D132E46-5E56-4F79-A2E0-66B721DB73B0}"/>
              </a:ext>
            </a:extLst>
          </p:cNvPr>
          <p:cNvSpPr/>
          <p:nvPr/>
        </p:nvSpPr>
        <p:spPr>
          <a:xfrm>
            <a:off x="8294913" y="2732317"/>
            <a:ext cx="1741715" cy="794655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 c1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233EF2B-AB7D-48F1-A179-FA9F2ACB9D30}"/>
              </a:ext>
            </a:extLst>
          </p:cNvPr>
          <p:cNvSpPr/>
          <p:nvPr/>
        </p:nvSpPr>
        <p:spPr>
          <a:xfrm>
            <a:off x="4820556" y="2351312"/>
            <a:ext cx="1741715" cy="79465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Bucket a1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A3A60A64-CB94-4243-B08E-BA5584679B53}"/>
              </a:ext>
            </a:extLst>
          </p:cNvPr>
          <p:cNvSpPr/>
          <p:nvPr/>
        </p:nvSpPr>
        <p:spPr>
          <a:xfrm>
            <a:off x="4831441" y="5388432"/>
            <a:ext cx="1741715" cy="79465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Bucket a2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C39807-CAB1-4C63-A891-E5F488890D2A}"/>
              </a:ext>
            </a:extLst>
          </p:cNvPr>
          <p:cNvSpPr/>
          <p:nvPr/>
        </p:nvSpPr>
        <p:spPr>
          <a:xfrm>
            <a:off x="2688771" y="2732317"/>
            <a:ext cx="468086" cy="326569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A315936-1232-4EB0-A8AC-4BA49EB4E2BB}"/>
              </a:ext>
            </a:extLst>
          </p:cNvPr>
          <p:cNvSpPr/>
          <p:nvPr/>
        </p:nvSpPr>
        <p:spPr>
          <a:xfrm>
            <a:off x="2688771" y="3129644"/>
            <a:ext cx="468086" cy="326569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c1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CABE27A-35CA-4167-B95B-AA195B1CD720}"/>
              </a:ext>
            </a:extLst>
          </p:cNvPr>
          <p:cNvCxnSpPr>
            <a:stCxn id="20" idx="1"/>
            <a:endCxn id="22" idx="3"/>
          </p:cNvCxnSpPr>
          <p:nvPr/>
        </p:nvCxnSpPr>
        <p:spPr>
          <a:xfrm flipH="1">
            <a:off x="3156857" y="2748640"/>
            <a:ext cx="1663699" cy="146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5110624B-250C-4622-B9AD-A90B246F0FEC}"/>
              </a:ext>
            </a:extLst>
          </p:cNvPr>
          <p:cNvSpPr/>
          <p:nvPr/>
        </p:nvSpPr>
        <p:spPr>
          <a:xfrm>
            <a:off x="2688771" y="4207331"/>
            <a:ext cx="468086" cy="326569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761CEC5-9333-4432-A3CD-2141E5F6318E}"/>
              </a:ext>
            </a:extLst>
          </p:cNvPr>
          <p:cNvSpPr/>
          <p:nvPr/>
        </p:nvSpPr>
        <p:spPr>
          <a:xfrm>
            <a:off x="2688771" y="4604658"/>
            <a:ext cx="468086" cy="326569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2EFB1F-F1C2-401F-B807-89FFA0E0AC89}"/>
              </a:ext>
            </a:extLst>
          </p:cNvPr>
          <p:cNvSpPr/>
          <p:nvPr/>
        </p:nvSpPr>
        <p:spPr>
          <a:xfrm>
            <a:off x="2694213" y="5635508"/>
            <a:ext cx="468086" cy="32656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30E915-50A5-4F54-B04F-31CE0174B548}"/>
              </a:ext>
            </a:extLst>
          </p:cNvPr>
          <p:cNvSpPr/>
          <p:nvPr/>
        </p:nvSpPr>
        <p:spPr>
          <a:xfrm>
            <a:off x="2694213" y="6032835"/>
            <a:ext cx="468086" cy="326569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c1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FBDA5B6-57B7-4452-92EA-051B6D51DB42}"/>
              </a:ext>
            </a:extLst>
          </p:cNvPr>
          <p:cNvCxnSpPr>
            <a:stCxn id="21" idx="1"/>
            <a:endCxn id="28" idx="3"/>
          </p:cNvCxnSpPr>
          <p:nvPr/>
        </p:nvCxnSpPr>
        <p:spPr>
          <a:xfrm flipH="1">
            <a:off x="3162299" y="5785760"/>
            <a:ext cx="1669142" cy="13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17B35DE-C170-4A44-9277-84B059AD0A27}"/>
              </a:ext>
            </a:extLst>
          </p:cNvPr>
          <p:cNvCxnSpPr>
            <a:stCxn id="20" idx="1"/>
            <a:endCxn id="26" idx="3"/>
          </p:cNvCxnSpPr>
          <p:nvPr/>
        </p:nvCxnSpPr>
        <p:spPr>
          <a:xfrm flipH="1">
            <a:off x="3156857" y="2748640"/>
            <a:ext cx="1663699" cy="1621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0771CC7-EEBC-4868-BECF-D2100FF8A76E}"/>
              </a:ext>
            </a:extLst>
          </p:cNvPr>
          <p:cNvCxnSpPr>
            <a:stCxn id="19" idx="1"/>
            <a:endCxn id="23" idx="3"/>
          </p:cNvCxnSpPr>
          <p:nvPr/>
        </p:nvCxnSpPr>
        <p:spPr>
          <a:xfrm flipH="1">
            <a:off x="3156857" y="3129645"/>
            <a:ext cx="5138056" cy="163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AAFD1D6-8FF6-4CC0-9581-7DDCD0D92036}"/>
              </a:ext>
            </a:extLst>
          </p:cNvPr>
          <p:cNvCxnSpPr>
            <a:stCxn id="19" idx="1"/>
            <a:endCxn id="27" idx="3"/>
          </p:cNvCxnSpPr>
          <p:nvPr/>
        </p:nvCxnSpPr>
        <p:spPr>
          <a:xfrm flipH="1">
            <a:off x="3156857" y="3129645"/>
            <a:ext cx="5138056" cy="1638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FCA9F15-5C57-43B5-BD99-BDA3CF42A606}"/>
              </a:ext>
            </a:extLst>
          </p:cNvPr>
          <p:cNvCxnSpPr>
            <a:stCxn id="19" idx="1"/>
            <a:endCxn id="29" idx="3"/>
          </p:cNvCxnSpPr>
          <p:nvPr/>
        </p:nvCxnSpPr>
        <p:spPr>
          <a:xfrm flipH="1">
            <a:off x="3162299" y="3129645"/>
            <a:ext cx="5132614" cy="30664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2E77E91-4830-4AE2-B6E5-E0A2FDA80FE3}"/>
              </a:ext>
            </a:extLst>
          </p:cNvPr>
          <p:cNvSpPr txBox="1"/>
          <p:nvPr/>
        </p:nvSpPr>
        <p:spPr>
          <a:xfrm>
            <a:off x="8055429" y="3951514"/>
            <a:ext cx="39841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onto each mapper, only the matching buckets of all small tables are replicated. As a result of this, the </a:t>
            </a:r>
            <a:r>
              <a:rPr lang="en-US" b="1" dirty="0">
                <a:highlight>
                  <a:srgbClr val="00FFFF"/>
                </a:highlight>
              </a:rPr>
              <a:t>efficiency of the query improves drastically. </a:t>
            </a:r>
          </a:p>
          <a:p>
            <a:br>
              <a:rPr lang="en-US" b="1" dirty="0"/>
            </a:br>
            <a:r>
              <a:rPr lang="en-US" b="1" dirty="0"/>
              <a:t>set </a:t>
            </a:r>
            <a:r>
              <a:rPr lang="en-US" b="1" dirty="0" err="1"/>
              <a:t>hive.optimize.bucketmapjoin</a:t>
            </a:r>
            <a:r>
              <a:rPr lang="en-US" b="1" dirty="0"/>
              <a:t> = true</a:t>
            </a:r>
          </a:p>
        </p:txBody>
      </p:sp>
      <p:pic>
        <p:nvPicPr>
          <p:cNvPr id="41" name="Audio 40">
            <a:hlinkClick r:id="" action="ppaction://media"/>
            <a:extLst>
              <a:ext uri="{FF2B5EF4-FFF2-40B4-BE49-F238E27FC236}">
                <a16:creationId xmlns:a16="http://schemas.microsoft.com/office/drawing/2014/main" id="{DD5E55D0-20E3-4F0E-BDE5-69A08330EE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079"/>
    </mc:Choice>
    <mc:Fallback>
      <p:transition spd="slow" advTm="143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Use cases of Bucket Join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lvl="1"/>
            <a:endParaRPr lang="en-US" dirty="0"/>
          </a:p>
          <a:p>
            <a:pPr lvl="1"/>
            <a:r>
              <a:rPr lang="en-US" dirty="0"/>
              <a:t>While all the tables are large.</a:t>
            </a:r>
          </a:p>
          <a:p>
            <a:pPr lvl="1"/>
            <a:br>
              <a:rPr lang="en-US" dirty="0"/>
            </a:br>
            <a:r>
              <a:rPr lang="en-US" dirty="0"/>
              <a:t>When all tables bucketed using the same join columns.</a:t>
            </a:r>
          </a:p>
          <a:p>
            <a:pPr lvl="1"/>
            <a:br>
              <a:rPr lang="en-US" dirty="0"/>
            </a:br>
            <a:r>
              <a:rPr lang="en-US" dirty="0"/>
              <a:t>When  the number of buckets in one table is a multiple of the number of buckets in the other table.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10941A1-2B44-45DF-AA2D-625E738AE5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129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32"/>
    </mc:Choice>
    <mc:Fallback>
      <p:transition spd="slow" advTm="53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C5155F3-ED05-4533-8123-BE3F536DDB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0"/>
    </mc:Choice>
    <mc:Fallback>
      <p:transition spd="slow" advTm="3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2801</TotalTime>
  <Words>158</Words>
  <Application>Microsoft Office PowerPoint</Application>
  <PresentationFormat>Widescreen</PresentationFormat>
  <Paragraphs>47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Apache Hive Interview Questions</vt:lpstr>
      <vt:lpstr>Bucket Join in Hive</vt:lpstr>
      <vt:lpstr>PowerPoint Presentation</vt:lpstr>
      <vt:lpstr>Use cases of Bucket Join in Hive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Hive Interview Questions</dc:title>
  <dc:creator>Viresh Kumar</dc:creator>
  <cp:lastModifiedBy>Viresh Kumar</cp:lastModifiedBy>
  <cp:revision>80</cp:revision>
  <dcterms:created xsi:type="dcterms:W3CDTF">2019-01-05T09:32:29Z</dcterms:created>
  <dcterms:modified xsi:type="dcterms:W3CDTF">2019-01-08T16:51:24Z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2019-01-05T09:32:39.4664936Z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